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584" r:id="rId2"/>
    <p:sldId id="590" r:id="rId3"/>
    <p:sldId id="510" r:id="rId4"/>
    <p:sldId id="512" r:id="rId5"/>
    <p:sldId id="591" r:id="rId6"/>
    <p:sldId id="513" r:id="rId7"/>
    <p:sldId id="592" r:id="rId8"/>
    <p:sldId id="499" r:id="rId9"/>
    <p:sldId id="593" r:id="rId10"/>
    <p:sldId id="500" r:id="rId11"/>
    <p:sldId id="529" r:id="rId12"/>
    <p:sldId id="501" r:id="rId13"/>
    <p:sldId id="588" r:id="rId14"/>
    <p:sldId id="503" r:id="rId15"/>
    <p:sldId id="504" r:id="rId16"/>
    <p:sldId id="505" r:id="rId17"/>
    <p:sldId id="506" r:id="rId18"/>
    <p:sldId id="587" r:id="rId19"/>
    <p:sldId id="586" r:id="rId20"/>
    <p:sldId id="530" r:id="rId21"/>
    <p:sldId id="521" r:id="rId22"/>
    <p:sldId id="595" r:id="rId23"/>
    <p:sldId id="594" r:id="rId24"/>
    <p:sldId id="522" r:id="rId25"/>
    <p:sldId id="520" r:id="rId26"/>
    <p:sldId id="518" r:id="rId27"/>
    <p:sldId id="523" r:id="rId28"/>
    <p:sldId id="524" r:id="rId29"/>
    <p:sldId id="525" r:id="rId30"/>
    <p:sldId id="526" r:id="rId31"/>
    <p:sldId id="527" r:id="rId32"/>
    <p:sldId id="59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1A8BC7-B0A0-3E49-B20E-1C3AB832AEE2}">
          <p14:sldIdLst>
            <p14:sldId id="584"/>
            <p14:sldId id="590"/>
          </p14:sldIdLst>
        </p14:section>
        <p14:section name="Toy Example" id="{A3BA4C46-801B-DA4E-965F-4EF81123D4F8}">
          <p14:sldIdLst>
            <p14:sldId id="510"/>
            <p14:sldId id="512"/>
            <p14:sldId id="591"/>
            <p14:sldId id="513"/>
            <p14:sldId id="592"/>
          </p14:sldIdLst>
        </p14:section>
        <p14:section name="Vanallia RNN" id="{6D35597B-0BAB-2445-9603-BF8DE0C340F4}">
          <p14:sldIdLst>
            <p14:sldId id="499"/>
            <p14:sldId id="593"/>
            <p14:sldId id="500"/>
            <p14:sldId id="529"/>
          </p14:sldIdLst>
        </p14:section>
        <p14:section name="LSTM" id="{2F7DDC52-9678-3A45-960A-9D6391008BB3}">
          <p14:sldIdLst>
            <p14:sldId id="501"/>
            <p14:sldId id="588"/>
            <p14:sldId id="503"/>
            <p14:sldId id="504"/>
            <p14:sldId id="505"/>
            <p14:sldId id="506"/>
            <p14:sldId id="587"/>
            <p14:sldId id="586"/>
            <p14:sldId id="530"/>
          </p14:sldIdLst>
        </p14:section>
        <p14:section name="Different Design of RNNs" id="{03E0D48D-44DA-1C44-AB5B-8C7EC7EE9A1D}">
          <p14:sldIdLst>
            <p14:sldId id="521"/>
            <p14:sldId id="595"/>
            <p14:sldId id="594"/>
            <p14:sldId id="522"/>
            <p14:sldId id="520"/>
            <p14:sldId id="518"/>
            <p14:sldId id="523"/>
            <p14:sldId id="524"/>
            <p14:sldId id="525"/>
            <p14:sldId id="526"/>
            <p14:sldId id="527"/>
          </p14:sldIdLst>
        </p14:section>
        <p14:section name="Summary" id="{FCCEB3FD-9CB4-5F45-899F-D44DFAB42A53}">
          <p14:sldIdLst>
            <p14:sldId id="5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Corso" initials="J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7" autoAdjust="0"/>
    <p:restoredTop sz="86506" autoAdjust="0"/>
  </p:normalViewPr>
  <p:slideViewPr>
    <p:cSldViewPr snapToGrid="0" snapToObjects="1">
      <p:cViewPr varScale="1">
        <p:scale>
          <a:sx n="118" d="100"/>
          <a:sy n="118" d="100"/>
        </p:scale>
        <p:origin x="216" y="568"/>
      </p:cViewPr>
      <p:guideLst>
        <p:guide orient="horz" pos="216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59" d="100"/>
        <a:sy n="59" d="100"/>
      </p:scale>
      <p:origin x="0" y="2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7F21B-27E4-704C-A82B-32F2ED9CE606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A3B6-A899-D843-9434-F75F3E92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9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Chain rule of conditional probability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A3B6-A899-D843-9434-F75F3E924D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9663"/>
            <a:ext cx="7772400" cy="162173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13011"/>
            <a:ext cx="6400800" cy="2125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7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8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272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4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0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1055553"/>
            <a:ext cx="8725458" cy="52760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4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2172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274638"/>
            <a:ext cx="655337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9078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271" y="164931"/>
            <a:ext cx="8725458" cy="69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71" y="1055553"/>
            <a:ext cx="8725458" cy="527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72" y="6448767"/>
            <a:ext cx="4359636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8907" y="6448767"/>
            <a:ext cx="4365821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C8DE1-5B0B-DD4F-89A9-EF10D4F882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B2A462C-86ED-224B-9313-1A2CA4762CFC}" type="slidenum">
              <a:rPr lang="en-US" sz="1400" b="1" smtClean="0">
                <a:solidFill>
                  <a:schemeClr val="bg1">
                    <a:lumMod val="75000"/>
                  </a:schemeClr>
                </a:solidFill>
              </a:rPr>
              <a:pPr algn="r"/>
              <a:t>‹#›</a:t>
            </a:fld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2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-dsi.ing.unifi.it/~paolo/ps/tnn-94-gradien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cs.stanford.edu/people/karpathy/recurrentj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1093"/>
            <a:ext cx="7772400" cy="1621735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871"/>
            <a:ext cx="6400800" cy="21257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CSC 249/449 Spring 2019</a:t>
            </a:r>
          </a:p>
          <a:p>
            <a:endParaRPr lang="en-US" dirty="0"/>
          </a:p>
          <a:p>
            <a:r>
              <a:rPr lang="en-US" dirty="0"/>
              <a:t>http://www.cs.rochester.edu/~cxu22/t/249S19/ </a:t>
            </a:r>
          </a:p>
          <a:p>
            <a:endParaRPr lang="en-US" dirty="0"/>
          </a:p>
          <a:p>
            <a:r>
              <a:rPr lang="en-US" dirty="0"/>
              <a:t>Instructor: Chenliang Xu</a:t>
            </a:r>
          </a:p>
          <a:p>
            <a:r>
              <a:rPr lang="en-US" dirty="0" err="1"/>
              <a:t>chenliang.xu@rochester.edu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" y="239670"/>
            <a:ext cx="2731448" cy="5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Inside of a simple RNN unit. </a:t>
            </a:r>
          </a:p>
          <a:p>
            <a:r>
              <a:rPr lang="en-US" dirty="0"/>
              <a:t>The state consists of a single “hidden” vector h: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19" y="2186137"/>
            <a:ext cx="6841761" cy="2560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9271" y="6529525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C. Colah’s tutorial on LSTMs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A668B-AA8E-204E-93B5-4FA7DEE1B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681" y="4894861"/>
            <a:ext cx="3089370" cy="18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7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The clouds are in the </a:t>
            </a:r>
            <a:r>
              <a:rPr lang="en-US" sz="2000" i="1" u="sng" dirty="0"/>
              <a:t>sky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 grew up in France</a:t>
            </a:r>
            <a:r>
              <a:rPr lang="mr-IN" sz="2000" dirty="0"/>
              <a:t>…</a:t>
            </a:r>
            <a:r>
              <a:rPr lang="en-US" sz="2000" dirty="0"/>
              <a:t> (some texts)</a:t>
            </a:r>
            <a:r>
              <a:rPr lang="mr-IN" sz="2000" dirty="0"/>
              <a:t>…</a:t>
            </a:r>
            <a:r>
              <a:rPr lang="en-US" sz="2000" dirty="0"/>
              <a:t> I speak fluent </a:t>
            </a:r>
            <a:r>
              <a:rPr lang="en-US" sz="2000" i="1" u="sng" dirty="0"/>
              <a:t>French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Use RNN to learn long-term dependencies with gradient descent is difficult. [</a:t>
            </a:r>
            <a:r>
              <a:rPr lang="en-US" sz="2000" dirty="0" err="1"/>
              <a:t>Bengio</a:t>
            </a:r>
            <a:r>
              <a:rPr lang="en-US" sz="2000" dirty="0"/>
              <a:t> et al. 1994] </a:t>
            </a:r>
          </a:p>
          <a:p>
            <a:pPr lvl="1"/>
            <a:r>
              <a:rPr lang="en-US" sz="1800" dirty="0">
                <a:hlinkClick r:id="rId2"/>
              </a:rPr>
              <a:t>http://www-dsi.ing.unifi.it/~paolo/ps/tnn-94-gradient.pdf</a:t>
            </a: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371600"/>
            <a:ext cx="3220027" cy="1484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4" y="3370307"/>
            <a:ext cx="4244109" cy="1461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5576C-D1FA-EF48-94EA-CC73644AAFD5}"/>
              </a:ext>
            </a:extLst>
          </p:cNvPr>
          <p:cNvSpPr txBox="1"/>
          <p:nvPr/>
        </p:nvSpPr>
        <p:spPr>
          <a:xfrm>
            <a:off x="6992895" y="3370307"/>
            <a:ext cx="2040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Difficult to handle long-term dependencies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A4C99-88FF-3C48-AE0A-675E6E0D400B}"/>
              </a:ext>
            </a:extLst>
          </p:cNvPr>
          <p:cNvSpPr txBox="1"/>
          <p:nvPr/>
        </p:nvSpPr>
        <p:spPr>
          <a:xfrm>
            <a:off x="7191016" y="443364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4231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networks (LSTM)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Inside of a LSTM unit.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49" y="2111369"/>
            <a:ext cx="6814297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198" y="4869605"/>
            <a:ext cx="4237601" cy="7895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9271" y="6529525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C. Colah’s tutorial on LSTMs</a:t>
            </a:r>
          </a:p>
        </p:txBody>
      </p:sp>
    </p:spTree>
    <p:extLst>
      <p:ext uri="{BB962C8B-B14F-4D97-AF65-F5344CB8AC3E}">
        <p14:creationId xmlns:p14="http://schemas.microsoft.com/office/powerpoint/2010/main" val="197312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Idea Behind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cell state is kind of like a conveyor belt. It runs straight down the entire chain, with only some minor linear interactions.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LSTM has the ability to remove or add information to the cell state, carefully regulated by structures called gates.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34" y="1769677"/>
            <a:ext cx="7037003" cy="2173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58" y="4936427"/>
            <a:ext cx="905256" cy="11064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59772" y="5350876"/>
            <a:ext cx="5083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layer output numbers between 0 and 1.</a:t>
            </a:r>
          </a:p>
          <a:p>
            <a:r>
              <a:rPr lang="en-US" dirty="0"/>
              <a:t>	- All zeros: “let nothing through”. </a:t>
            </a:r>
          </a:p>
          <a:p>
            <a:r>
              <a:rPr lang="en-US" dirty="0"/>
              <a:t>	- All ones: “let everything through!”.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5074" y="4822257"/>
            <a:ext cx="383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pointwise multiplication operation.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9271" y="6529525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C. Colah’s tutorial on LSTMs</a:t>
            </a:r>
          </a:p>
        </p:txBody>
      </p:sp>
    </p:spTree>
    <p:extLst>
      <p:ext uri="{BB962C8B-B14F-4D97-AF65-F5344CB8AC3E}">
        <p14:creationId xmlns:p14="http://schemas.microsoft.com/office/powerpoint/2010/main" val="33246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LSTM Walk 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Decide what information to throw away from the cell state.</a:t>
            </a:r>
          </a:p>
          <a:p>
            <a:pPr lvl="1"/>
            <a:r>
              <a:rPr lang="en-US" dirty="0"/>
              <a:t>Forget gate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2672615"/>
            <a:ext cx="8348472" cy="25786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9271" y="6529525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C. Colah’s tutorial on LSTMs</a:t>
            </a:r>
          </a:p>
        </p:txBody>
      </p:sp>
    </p:spTree>
    <p:extLst>
      <p:ext uri="{BB962C8B-B14F-4D97-AF65-F5344CB8AC3E}">
        <p14:creationId xmlns:p14="http://schemas.microsoft.com/office/powerpoint/2010/main" val="253847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LSTM Walk 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Decide what new information to store in the cell state.</a:t>
            </a:r>
          </a:p>
          <a:p>
            <a:pPr lvl="1"/>
            <a:r>
              <a:rPr lang="en-US" dirty="0"/>
              <a:t>Input gate layer.</a:t>
            </a:r>
          </a:p>
          <a:p>
            <a:pPr lvl="1"/>
            <a:r>
              <a:rPr lang="en-US" dirty="0"/>
              <a:t>Input modulation gate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2730366"/>
            <a:ext cx="8348472" cy="2578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2770" y="2810577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values to update.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9807" y="4939642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candidate value.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07267" y="3282215"/>
            <a:ext cx="308009" cy="394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159141" y="4677878"/>
            <a:ext cx="548640" cy="336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9271" y="6529525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C. Colah’s tutorial on LSTMs</a:t>
            </a:r>
          </a:p>
        </p:txBody>
      </p:sp>
    </p:spTree>
    <p:extLst>
      <p:ext uri="{BB962C8B-B14F-4D97-AF65-F5344CB8AC3E}">
        <p14:creationId xmlns:p14="http://schemas.microsoft.com/office/powerpoint/2010/main" val="137360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LSTM Walk 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now time to update the old </a:t>
            </a:r>
            <a:r>
              <a:rPr lang="en-US"/>
              <a:t>cell state into new cell state.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2133600"/>
            <a:ext cx="8348472" cy="2578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3756" y="2504758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what we decided to forget.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3755" y="4331904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new candidate value scaled by how much we decided </a:t>
            </a:r>
            <a:r>
              <a:rPr lang="en-US"/>
              <a:t>to update each state value.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00286" y="2987404"/>
            <a:ext cx="9626" cy="333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84194" y="3867168"/>
            <a:ext cx="86628" cy="4064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44152" y="3744227"/>
            <a:ext cx="952901" cy="9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684745" y="3753853"/>
            <a:ext cx="10443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9271" y="6529525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C. Colah’s tutorial on LSTMs</a:t>
            </a:r>
          </a:p>
        </p:txBody>
      </p:sp>
    </p:spTree>
    <p:extLst>
      <p:ext uri="{BB962C8B-B14F-4D97-AF65-F5344CB8AC3E}">
        <p14:creationId xmlns:p14="http://schemas.microsoft.com/office/powerpoint/2010/main" val="237303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LSTM Walk 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we need to decide what to output.</a:t>
            </a:r>
          </a:p>
          <a:p>
            <a:pPr lvl="1"/>
            <a:r>
              <a:rPr lang="en-US" dirty="0"/>
              <a:t>Output gate layer.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2624489"/>
            <a:ext cx="8348472" cy="2578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4131" y="2743200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parts of the cell state to output.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101389" y="3112532"/>
            <a:ext cx="192506" cy="487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61451" y="501843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and also recurrent.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7945" y="4637973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 value between -1 and 1.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00800" y="4427621"/>
            <a:ext cx="163629" cy="211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04131" y="4427621"/>
            <a:ext cx="181755" cy="579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9271" y="6529525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C. Colah’s tutorial on LSTMs</a:t>
            </a:r>
          </a:p>
        </p:txBody>
      </p:sp>
    </p:spTree>
    <p:extLst>
      <p:ext uri="{BB962C8B-B14F-4D97-AF65-F5344CB8AC3E}">
        <p14:creationId xmlns:p14="http://schemas.microsoft.com/office/powerpoint/2010/main" val="779528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networks (LSTM)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graphs you may see 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62" y="3452949"/>
            <a:ext cx="6204367" cy="2974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1" y="1604600"/>
            <a:ext cx="4718575" cy="222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2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on LSTMs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827" y="4700725"/>
            <a:ext cx="592090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827" y="857637"/>
            <a:ext cx="592090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827" y="2779181"/>
            <a:ext cx="5920902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9271" y="1364267"/>
            <a:ext cx="2732454" cy="94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“peephole connections”: let the gate layers look at the cell state.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271" y="3224464"/>
            <a:ext cx="2732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Tied forget and input gates.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9272" y="5216893"/>
            <a:ext cx="254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Gated Recurrent Unit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9271" y="6529525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C. Colah’s tutorial on LSTMs</a:t>
            </a:r>
          </a:p>
        </p:txBody>
      </p:sp>
    </p:spTree>
    <p:extLst>
      <p:ext uri="{BB962C8B-B14F-4D97-AF65-F5344CB8AC3E}">
        <p14:creationId xmlns:p14="http://schemas.microsoft.com/office/powerpoint/2010/main" val="22670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DF87-0217-1741-9007-F7977C81B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</a:t>
            </a:r>
            <a:r>
              <a:rPr lang="en-US" dirty="0" err="1"/>
              <a:t>v.s</a:t>
            </a:r>
            <a:r>
              <a:rPr lang="en-US" dirty="0"/>
              <a:t>. Recurrent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E875E-568E-3847-AA45-83BE4874E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1303" y="1005874"/>
            <a:ext cx="4753426" cy="530250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Activation is fed forward from input to output through “hidden layers” (multilayer perceptron). </a:t>
            </a:r>
          </a:p>
          <a:p>
            <a:endParaRPr lang="en-US" dirty="0"/>
          </a:p>
          <a:p>
            <a:r>
              <a:rPr lang="en-US" dirty="0"/>
              <a:t>A network that is more similar to biological NN. </a:t>
            </a:r>
          </a:p>
          <a:p>
            <a:endParaRPr lang="en-US" dirty="0"/>
          </a:p>
          <a:p>
            <a:r>
              <a:rPr lang="en-US" dirty="0"/>
              <a:t>Static input-output mappings.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Approximates arbitrary nonlinear mappings with arbitrary precision. </a:t>
            </a:r>
          </a:p>
          <a:p>
            <a:endParaRPr lang="en-US" dirty="0"/>
          </a:p>
          <a:p>
            <a:r>
              <a:rPr lang="en-US" dirty="0"/>
              <a:t>Implements dynamical systems. </a:t>
            </a:r>
          </a:p>
          <a:p>
            <a:endParaRPr lang="en-US" dirty="0"/>
          </a:p>
          <a:p>
            <a:r>
              <a:rPr lang="en-US" dirty="0"/>
              <a:t>Approximates arbitrary dynamical systems with arbitrary precision. </a:t>
            </a:r>
          </a:p>
          <a:p>
            <a:endParaRPr lang="en-US" dirty="0"/>
          </a:p>
          <a:p>
            <a:r>
              <a:rPr lang="en-US" dirty="0"/>
              <a:t>Can be trained with BP. </a:t>
            </a:r>
          </a:p>
          <a:p>
            <a:endParaRPr lang="en-US" dirty="0"/>
          </a:p>
          <a:p>
            <a:r>
              <a:rPr lang="en-US" dirty="0"/>
              <a:t>Can be trained with BP through time.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505AE-A4DF-634C-A1D5-75C6A2139CA4}"/>
              </a:ext>
            </a:extLst>
          </p:cNvPr>
          <p:cNvSpPr txBox="1"/>
          <p:nvPr/>
        </p:nvSpPr>
        <p:spPr>
          <a:xfrm>
            <a:off x="554453" y="1934215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Feedforward NN</a:t>
            </a:r>
          </a:p>
          <a:p>
            <a:pPr algn="ctr"/>
            <a:r>
              <a:rPr lang="en-US" dirty="0"/>
              <a:t>(multilayer perceptron</a:t>
            </a:r>
          </a:p>
          <a:p>
            <a:pPr algn="ctr"/>
            <a:r>
              <a:rPr lang="en-US" dirty="0"/>
              <a:t> or CNN)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49130-0513-BA4A-83B2-F0CFDDCDCAEF}"/>
              </a:ext>
            </a:extLst>
          </p:cNvPr>
          <p:cNvSpPr txBox="1"/>
          <p:nvPr/>
        </p:nvSpPr>
        <p:spPr>
          <a:xfrm>
            <a:off x="1074892" y="365712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 NN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29E7D7-49AF-C04B-8074-87A9C1490509}"/>
              </a:ext>
            </a:extLst>
          </p:cNvPr>
          <p:cNvCxnSpPr>
            <a:stCxn id="5" idx="3"/>
          </p:cNvCxnSpPr>
          <p:nvPr/>
        </p:nvCxnSpPr>
        <p:spPr>
          <a:xfrm flipV="1">
            <a:off x="2970499" y="1147156"/>
            <a:ext cx="1335494" cy="1248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FF05EC-7CEA-4648-8789-2BC64976C58E}"/>
              </a:ext>
            </a:extLst>
          </p:cNvPr>
          <p:cNvCxnSpPr>
            <a:stCxn id="6" idx="3"/>
          </p:cNvCxnSpPr>
          <p:nvPr/>
        </p:nvCxnSpPr>
        <p:spPr>
          <a:xfrm flipV="1">
            <a:off x="2670201" y="2111433"/>
            <a:ext cx="1635792" cy="173035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0DE3DF-25F6-7E44-A0B4-4008F83ADD10}"/>
              </a:ext>
            </a:extLst>
          </p:cNvPr>
          <p:cNvCxnSpPr>
            <a:stCxn id="5" idx="3"/>
          </p:cNvCxnSpPr>
          <p:nvPr/>
        </p:nvCxnSpPr>
        <p:spPr>
          <a:xfrm>
            <a:off x="2970499" y="2395880"/>
            <a:ext cx="1335494" cy="461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3B31E-6B66-E44E-B86B-233222C9C309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2970499" y="2395880"/>
            <a:ext cx="1335494" cy="1033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483205-FDAD-DA4B-94CF-F1D2F9C5BD6D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2670201" y="3841791"/>
            <a:ext cx="1635792" cy="35613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5E054F-C198-A145-8209-B1035A41A873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2670201" y="3841791"/>
            <a:ext cx="1635792" cy="90477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581C31-E407-4843-ACBC-131A1C0F2285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2970499" y="2395880"/>
            <a:ext cx="1335494" cy="3123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500BA6-9EC9-7348-8C65-F8DC241F35E8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2670201" y="3841791"/>
            <a:ext cx="1635792" cy="22265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1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http://cs.stanford.edu/people/karpathy/recurrentjs/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46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of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RNNs that produce an output at each time step and have recurrent connections between hidden units.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78" y="1955835"/>
            <a:ext cx="4793587" cy="34754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7804" y="49847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Input Sequence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8073" y="361043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Output Sequence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5423" y="288428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Loss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294" y="2154075"/>
            <a:ext cx="1367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Training Target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1616" y="429759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Hidden Units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/>
          <p:cNvCxnSpPr>
            <a:stCxn id="7" idx="3"/>
          </p:cNvCxnSpPr>
          <p:nvPr/>
        </p:nvCxnSpPr>
        <p:spPr>
          <a:xfrm flipV="1">
            <a:off x="2278398" y="3038177"/>
            <a:ext cx="70148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</p:cNvCxnSpPr>
          <p:nvPr/>
        </p:nvCxnSpPr>
        <p:spPr>
          <a:xfrm flipV="1">
            <a:off x="2680528" y="2307963"/>
            <a:ext cx="2993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</p:cNvCxnSpPr>
          <p:nvPr/>
        </p:nvCxnSpPr>
        <p:spPr>
          <a:xfrm flipV="1">
            <a:off x="2785749" y="3764322"/>
            <a:ext cx="1941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</p:cNvCxnSpPr>
          <p:nvPr/>
        </p:nvCxnSpPr>
        <p:spPr>
          <a:xfrm flipV="1">
            <a:off x="2602204" y="4451483"/>
            <a:ext cx="37767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 flipV="1">
            <a:off x="2716018" y="5138644"/>
            <a:ext cx="26385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27813" y="5651852"/>
            <a:ext cx="27158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U </a:t>
            </a:r>
            <a:r>
              <a:rPr lang="en-US" sz="1400" dirty="0">
                <a:solidFill>
                  <a:schemeClr val="accent3"/>
                </a:solidFill>
                <a:sym typeface="Wingdings"/>
              </a:rPr>
              <a:t> </a:t>
            </a:r>
            <a:r>
              <a:rPr lang="en-US" sz="1400" dirty="0">
                <a:solidFill>
                  <a:schemeClr val="accent3"/>
                </a:solidFill>
              </a:rPr>
              <a:t>Weights: input-to-hidden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W </a:t>
            </a:r>
            <a:r>
              <a:rPr lang="en-US" sz="1400" dirty="0">
                <a:solidFill>
                  <a:schemeClr val="accent3"/>
                </a:solidFill>
                <a:sym typeface="Wingdings"/>
              </a:rPr>
              <a:t> Weights: hidden-to-hidden</a:t>
            </a:r>
          </a:p>
          <a:p>
            <a:r>
              <a:rPr lang="en-US" sz="1400" dirty="0">
                <a:solidFill>
                  <a:schemeClr val="accent3"/>
                </a:solidFill>
                <a:sym typeface="Wingdings"/>
              </a:rPr>
              <a:t>V  Weights: hidden-to-output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16" y="3302077"/>
            <a:ext cx="1278164" cy="2206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F27C60-AE87-1743-B609-4801664611DD}"/>
              </a:ext>
            </a:extLst>
          </p:cNvPr>
          <p:cNvSpPr/>
          <p:nvPr/>
        </p:nvSpPr>
        <p:spPr>
          <a:xfrm>
            <a:off x="4014216" y="1955835"/>
            <a:ext cx="4041648" cy="3475492"/>
          </a:xfrm>
          <a:prstGeom prst="rect">
            <a:avLst/>
          </a:prstGeom>
          <a:solidFill>
            <a:schemeClr val="bg1"/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074BA6-A80A-C441-AB23-17973A1EA714}"/>
              </a:ext>
            </a:extLst>
          </p:cNvPr>
          <p:cNvSpPr/>
          <p:nvPr/>
        </p:nvSpPr>
        <p:spPr>
          <a:xfrm>
            <a:off x="3856074" y="3160285"/>
            <a:ext cx="4041648" cy="1066591"/>
          </a:xfrm>
          <a:prstGeom prst="rect">
            <a:avLst/>
          </a:prstGeom>
          <a:solidFill>
            <a:schemeClr val="bg1"/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of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RNNs that produce an output at each time step and have recurrent connections between hidden units.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78" y="1955835"/>
            <a:ext cx="4793587" cy="34754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7804" y="49847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Input Sequence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8073" y="361043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Output Sequence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5423" y="288428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Loss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294" y="2154075"/>
            <a:ext cx="1367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Training Target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1616" y="429759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Hidden Units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/>
          <p:cNvCxnSpPr>
            <a:stCxn id="7" idx="3"/>
          </p:cNvCxnSpPr>
          <p:nvPr/>
        </p:nvCxnSpPr>
        <p:spPr>
          <a:xfrm flipV="1">
            <a:off x="2278398" y="3038177"/>
            <a:ext cx="70148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</p:cNvCxnSpPr>
          <p:nvPr/>
        </p:nvCxnSpPr>
        <p:spPr>
          <a:xfrm flipV="1">
            <a:off x="2680528" y="2307963"/>
            <a:ext cx="2993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</p:cNvCxnSpPr>
          <p:nvPr/>
        </p:nvCxnSpPr>
        <p:spPr>
          <a:xfrm flipV="1">
            <a:off x="2785749" y="3764322"/>
            <a:ext cx="1941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</p:cNvCxnSpPr>
          <p:nvPr/>
        </p:nvCxnSpPr>
        <p:spPr>
          <a:xfrm flipV="1">
            <a:off x="2602204" y="4451483"/>
            <a:ext cx="37767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 flipV="1">
            <a:off x="2716018" y="5138644"/>
            <a:ext cx="26385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27813" y="5651852"/>
            <a:ext cx="27158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U </a:t>
            </a:r>
            <a:r>
              <a:rPr lang="en-US" sz="1400" dirty="0">
                <a:solidFill>
                  <a:schemeClr val="accent3"/>
                </a:solidFill>
                <a:sym typeface="Wingdings"/>
              </a:rPr>
              <a:t> </a:t>
            </a:r>
            <a:r>
              <a:rPr lang="en-US" sz="1400" dirty="0">
                <a:solidFill>
                  <a:schemeClr val="accent3"/>
                </a:solidFill>
              </a:rPr>
              <a:t>Weights: input-to-hidden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W </a:t>
            </a:r>
            <a:r>
              <a:rPr lang="en-US" sz="1400" dirty="0">
                <a:solidFill>
                  <a:schemeClr val="accent3"/>
                </a:solidFill>
                <a:sym typeface="Wingdings"/>
              </a:rPr>
              <a:t> Weights: hidden-to-hidden</a:t>
            </a:r>
          </a:p>
          <a:p>
            <a:r>
              <a:rPr lang="en-US" sz="1400" dirty="0">
                <a:solidFill>
                  <a:schemeClr val="accent3"/>
                </a:solidFill>
                <a:sym typeface="Wingdings"/>
              </a:rPr>
              <a:t>V  Weights: hidden-to-output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237879" y="5439491"/>
            <a:ext cx="0" cy="41250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986271" y="5439491"/>
            <a:ext cx="0" cy="41250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745551" y="5439491"/>
            <a:ext cx="0" cy="41250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74226" y="5902562"/>
            <a:ext cx="306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Each is one particular time instance.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16" y="3302077"/>
            <a:ext cx="1278164" cy="2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74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of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RNNs that produce an output at each time step and have recurrent connections between hidden units.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78" y="1955835"/>
            <a:ext cx="4793587" cy="34754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7804" y="49847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Input Sequence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8073" y="361043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Output Sequence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5423" y="288428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Loss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294" y="2154075"/>
            <a:ext cx="1367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Training Target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1616" y="429759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Hidden Units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/>
          <p:cNvCxnSpPr>
            <a:stCxn id="7" idx="3"/>
          </p:cNvCxnSpPr>
          <p:nvPr/>
        </p:nvCxnSpPr>
        <p:spPr>
          <a:xfrm flipV="1">
            <a:off x="2278398" y="3038177"/>
            <a:ext cx="70148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</p:cNvCxnSpPr>
          <p:nvPr/>
        </p:nvCxnSpPr>
        <p:spPr>
          <a:xfrm flipV="1">
            <a:off x="2680528" y="2307963"/>
            <a:ext cx="2993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</p:cNvCxnSpPr>
          <p:nvPr/>
        </p:nvCxnSpPr>
        <p:spPr>
          <a:xfrm flipV="1">
            <a:off x="2785749" y="3764322"/>
            <a:ext cx="1941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</p:cNvCxnSpPr>
          <p:nvPr/>
        </p:nvCxnSpPr>
        <p:spPr>
          <a:xfrm flipV="1">
            <a:off x="2602204" y="4451483"/>
            <a:ext cx="37767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 flipV="1">
            <a:off x="2716018" y="5138644"/>
            <a:ext cx="26385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27813" y="5651852"/>
            <a:ext cx="27158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U </a:t>
            </a:r>
            <a:r>
              <a:rPr lang="en-US" sz="1400" dirty="0">
                <a:solidFill>
                  <a:schemeClr val="accent3"/>
                </a:solidFill>
                <a:sym typeface="Wingdings"/>
              </a:rPr>
              <a:t> </a:t>
            </a:r>
            <a:r>
              <a:rPr lang="en-US" sz="1400" dirty="0">
                <a:solidFill>
                  <a:schemeClr val="accent3"/>
                </a:solidFill>
              </a:rPr>
              <a:t>Weights: input-to-hidden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W </a:t>
            </a:r>
            <a:r>
              <a:rPr lang="en-US" sz="1400" dirty="0">
                <a:solidFill>
                  <a:schemeClr val="accent3"/>
                </a:solidFill>
                <a:sym typeface="Wingdings"/>
              </a:rPr>
              <a:t> Weights: hidden-to-hidden</a:t>
            </a:r>
          </a:p>
          <a:p>
            <a:r>
              <a:rPr lang="en-US" sz="1400" dirty="0">
                <a:solidFill>
                  <a:schemeClr val="accent3"/>
                </a:solidFill>
                <a:sym typeface="Wingdings"/>
              </a:rPr>
              <a:t>V  Weights: hidden-to-output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16" y="3302077"/>
            <a:ext cx="1278164" cy="2206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8E8BC3-2B91-4345-9D2B-1368869923A5}"/>
              </a:ext>
            </a:extLst>
          </p:cNvPr>
          <p:cNvCxnSpPr/>
          <p:nvPr/>
        </p:nvCxnSpPr>
        <p:spPr>
          <a:xfrm>
            <a:off x="6640068" y="3275793"/>
            <a:ext cx="9144" cy="27322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64129-87FD-394F-BE92-FB6B143B58E8}"/>
              </a:ext>
            </a:extLst>
          </p:cNvPr>
          <p:cNvCxnSpPr/>
          <p:nvPr/>
        </p:nvCxnSpPr>
        <p:spPr>
          <a:xfrm>
            <a:off x="6635496" y="3975138"/>
            <a:ext cx="9144" cy="27322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81F0DF-F2F7-F44F-B3EF-B122742EDC3D}"/>
              </a:ext>
            </a:extLst>
          </p:cNvPr>
          <p:cNvCxnSpPr/>
          <p:nvPr/>
        </p:nvCxnSpPr>
        <p:spPr>
          <a:xfrm>
            <a:off x="6626352" y="4674483"/>
            <a:ext cx="9144" cy="27322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E60112-7CF4-FF45-9654-B0A929486BC8}"/>
              </a:ext>
            </a:extLst>
          </p:cNvPr>
          <p:cNvCxnSpPr/>
          <p:nvPr/>
        </p:nvCxnSpPr>
        <p:spPr>
          <a:xfrm>
            <a:off x="5900928" y="3275792"/>
            <a:ext cx="9144" cy="27322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453423-EF51-684F-B006-ACA44A154D3B}"/>
              </a:ext>
            </a:extLst>
          </p:cNvPr>
          <p:cNvCxnSpPr/>
          <p:nvPr/>
        </p:nvCxnSpPr>
        <p:spPr>
          <a:xfrm>
            <a:off x="5905500" y="3975138"/>
            <a:ext cx="9144" cy="27322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DCE382-7B3C-634C-B1B0-4A4B5E547651}"/>
              </a:ext>
            </a:extLst>
          </p:cNvPr>
          <p:cNvCxnSpPr/>
          <p:nvPr/>
        </p:nvCxnSpPr>
        <p:spPr>
          <a:xfrm>
            <a:off x="5891784" y="4680032"/>
            <a:ext cx="9144" cy="27322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7E7D4C-0356-014B-A514-D700C6F41AE4}"/>
              </a:ext>
            </a:extLst>
          </p:cNvPr>
          <p:cNvCxnSpPr/>
          <p:nvPr/>
        </p:nvCxnSpPr>
        <p:spPr>
          <a:xfrm>
            <a:off x="5161788" y="3277068"/>
            <a:ext cx="9144" cy="27322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8ABF57-DFC8-E34B-B4E3-62E0298CDA50}"/>
              </a:ext>
            </a:extLst>
          </p:cNvPr>
          <p:cNvCxnSpPr/>
          <p:nvPr/>
        </p:nvCxnSpPr>
        <p:spPr>
          <a:xfrm>
            <a:off x="5166360" y="3975138"/>
            <a:ext cx="9144" cy="27322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AF56A7-BDBE-9743-B28C-9F3850932100}"/>
              </a:ext>
            </a:extLst>
          </p:cNvPr>
          <p:cNvCxnSpPr/>
          <p:nvPr/>
        </p:nvCxnSpPr>
        <p:spPr>
          <a:xfrm>
            <a:off x="5152644" y="4680032"/>
            <a:ext cx="9144" cy="27322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41A5C09-C554-7849-840C-389AE86DBACB}"/>
              </a:ext>
            </a:extLst>
          </p:cNvPr>
          <p:cNvCxnSpPr/>
          <p:nvPr/>
        </p:nvCxnSpPr>
        <p:spPr>
          <a:xfrm rot="10800000" flipV="1">
            <a:off x="6938882" y="4186544"/>
            <a:ext cx="330249" cy="198029"/>
          </a:xfrm>
          <a:prstGeom prst="bentConnector3">
            <a:avLst>
              <a:gd name="adj1" fmla="val -2607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D294641-BFFD-784A-BF59-4EEAA0339511}"/>
              </a:ext>
            </a:extLst>
          </p:cNvPr>
          <p:cNvCxnSpPr/>
          <p:nvPr/>
        </p:nvCxnSpPr>
        <p:spPr>
          <a:xfrm rot="10800000" flipV="1">
            <a:off x="6219557" y="4206279"/>
            <a:ext cx="330249" cy="198029"/>
          </a:xfrm>
          <a:prstGeom prst="bentConnector3">
            <a:avLst>
              <a:gd name="adj1" fmla="val -2607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E4B0537-2AF5-0145-BC98-3A1E31A36EDB}"/>
              </a:ext>
            </a:extLst>
          </p:cNvPr>
          <p:cNvCxnSpPr/>
          <p:nvPr/>
        </p:nvCxnSpPr>
        <p:spPr>
          <a:xfrm rot="10800000" flipV="1">
            <a:off x="5491540" y="4198580"/>
            <a:ext cx="330249" cy="198029"/>
          </a:xfrm>
          <a:prstGeom prst="bentConnector3">
            <a:avLst>
              <a:gd name="adj1" fmla="val -2607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F857EFA-C7AC-AB4A-A3AF-D4FF317277DE}"/>
              </a:ext>
            </a:extLst>
          </p:cNvPr>
          <p:cNvCxnSpPr/>
          <p:nvPr/>
        </p:nvCxnSpPr>
        <p:spPr>
          <a:xfrm rot="10800000" flipV="1">
            <a:off x="4752400" y="4186544"/>
            <a:ext cx="330249" cy="198029"/>
          </a:xfrm>
          <a:prstGeom prst="bentConnector3">
            <a:avLst>
              <a:gd name="adj1" fmla="val -2607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3EB743-9CF4-3D43-9D8A-685B8F8CD497}"/>
              </a:ext>
            </a:extLst>
          </p:cNvPr>
          <p:cNvCxnSpPr/>
          <p:nvPr/>
        </p:nvCxnSpPr>
        <p:spPr>
          <a:xfrm flipH="1">
            <a:off x="5656664" y="5797296"/>
            <a:ext cx="181398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737A4BD-891E-6440-8DB2-D290B190235D}"/>
              </a:ext>
            </a:extLst>
          </p:cNvPr>
          <p:cNvSpPr txBox="1"/>
          <p:nvPr/>
        </p:nvSpPr>
        <p:spPr>
          <a:xfrm>
            <a:off x="6951358" y="5429646"/>
            <a:ext cx="108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BPTT</a:t>
            </a:r>
          </a:p>
        </p:txBody>
      </p:sp>
    </p:spTree>
    <p:extLst>
      <p:ext uri="{BB962C8B-B14F-4D97-AF65-F5344CB8AC3E}">
        <p14:creationId xmlns:p14="http://schemas.microsoft.com/office/powerpoint/2010/main" val="132459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of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271" y="1039225"/>
            <a:ext cx="8725458" cy="5276056"/>
          </a:xfrm>
        </p:spPr>
        <p:txBody>
          <a:bodyPr>
            <a:normAutofit/>
          </a:bodyPr>
          <a:lstStyle/>
          <a:p>
            <a:r>
              <a:rPr lang="en-US" sz="1800" dirty="0"/>
              <a:t>RNNs that produce an output at each time step and have recurrent connections only from the output at one time step to the hidden units at the next time step. </a:t>
            </a:r>
          </a:p>
          <a:p>
            <a:r>
              <a:rPr lang="en-US" sz="1800" b="1" dirty="0"/>
              <a:t>Less powerful </a:t>
            </a:r>
            <a:r>
              <a:rPr lang="en-US" sz="1800" dirty="0"/>
              <a:t>due to the lack of hidden-to-hidden recurrent connections.</a:t>
            </a:r>
          </a:p>
          <a:p>
            <a:r>
              <a:rPr lang="en-US" sz="1800" dirty="0"/>
              <a:t>Training can be </a:t>
            </a:r>
            <a:r>
              <a:rPr lang="en-US" sz="1800" b="1" dirty="0"/>
              <a:t>parallelized</a:t>
            </a:r>
            <a:r>
              <a:rPr lang="en-US" sz="1800" dirty="0"/>
              <a:t> by </a:t>
            </a:r>
            <a:r>
              <a:rPr lang="en-US" sz="1800" b="1" dirty="0"/>
              <a:t>teacher forcing </a:t>
            </a:r>
            <a:r>
              <a:rPr lang="en-US" sz="1800" dirty="0"/>
              <a:t>as all the time steps are decoupled in training.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1" y="2668340"/>
            <a:ext cx="4838010" cy="341834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76207" y="2530929"/>
            <a:ext cx="3224893" cy="3616778"/>
            <a:chOff x="5576207" y="2530929"/>
            <a:chExt cx="3224893" cy="36167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818" y="3264333"/>
              <a:ext cx="2701670" cy="274463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576207" y="2530929"/>
              <a:ext cx="3224893" cy="3616778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42712" y="2662647"/>
              <a:ext cx="1839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Teacher Forcing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8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of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RNNs with recurrent connections between hidden units, that read an entire sequence and then produce a single output. </a:t>
            </a:r>
          </a:p>
          <a:p>
            <a:r>
              <a:rPr lang="en-US" sz="2000" dirty="0"/>
              <a:t>Such a network can be used to summarize a sequence and produce a fixed-sized representation used as input for further processing.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20" y="2606901"/>
            <a:ext cx="4477159" cy="3361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6093" y="551905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</a:t>
            </a:r>
          </a:p>
        </p:txBody>
      </p:sp>
    </p:spTree>
    <p:extLst>
      <p:ext uri="{BB962C8B-B14F-4D97-AF65-F5344CB8AC3E}">
        <p14:creationId xmlns:p14="http://schemas.microsoft.com/office/powerpoint/2010/main" val="196487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of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RNNs that maps a fixed-length vector x into a distribution over sequences Y. </a:t>
            </a:r>
          </a:p>
          <a:p>
            <a:r>
              <a:rPr lang="en-US" sz="1800" dirty="0"/>
              <a:t>Each element y of the observed output sequences serves both as </a:t>
            </a:r>
            <a:r>
              <a:rPr lang="en-US" sz="1800" b="1" dirty="0"/>
              <a:t>input</a:t>
            </a:r>
            <a:r>
              <a:rPr lang="en-US" sz="1800" dirty="0"/>
              <a:t> (for the </a:t>
            </a:r>
            <a:r>
              <a:rPr lang="en-US" sz="1800" b="1" dirty="0"/>
              <a:t>recurrent</a:t>
            </a:r>
            <a:r>
              <a:rPr lang="en-US" sz="1800" dirty="0"/>
              <a:t> time step) and, during training, as </a:t>
            </a:r>
            <a:r>
              <a:rPr lang="en-US" sz="1800" b="1" dirty="0"/>
              <a:t>target</a:t>
            </a:r>
            <a:r>
              <a:rPr lang="en-US" sz="1800" dirty="0"/>
              <a:t> (for the </a:t>
            </a:r>
            <a:r>
              <a:rPr lang="en-US" sz="1800" b="1" dirty="0"/>
              <a:t>previous</a:t>
            </a:r>
            <a:r>
              <a:rPr lang="en-US" sz="1800" dirty="0"/>
              <a:t> time step).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270" y="2200657"/>
            <a:ext cx="3809459" cy="40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1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of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conditional RNN that contains connections from the previous output to the current state. </a:t>
            </a:r>
          </a:p>
          <a:p>
            <a:r>
              <a:rPr lang="en-US" sz="1800" dirty="0"/>
              <a:t>These connections allow this RNN to model an arbitrary distribution over sequences of y given sequences of x of the same length.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2" y="2793849"/>
            <a:ext cx="4457943" cy="3408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76" y="2322817"/>
            <a:ext cx="3005847" cy="34173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071777" y="2864362"/>
            <a:ext cx="3696510" cy="3467247"/>
            <a:chOff x="4834647" y="2865540"/>
            <a:chExt cx="3696510" cy="346724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887" y="2865540"/>
              <a:ext cx="3048270" cy="28860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834647" y="286554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Recall: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430" y="5754189"/>
              <a:ext cx="2295727" cy="57859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69262" y="5744479"/>
              <a:ext cx="13821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Independent </a:t>
              </a:r>
            </a:p>
            <a:p>
              <a:r>
                <a:rPr lang="en-US" sz="1600" dirty="0"/>
                <a:t>assumption: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74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All RNNs we have considered up to now have a “causal” structure: the state at time t captures only past information from 1 to t. </a:t>
            </a:r>
          </a:p>
          <a:p>
            <a:r>
              <a:rPr lang="en-US" sz="1800" dirty="0"/>
              <a:t>Does not fit cases where y depends on </a:t>
            </a:r>
            <a:r>
              <a:rPr lang="en-US" sz="1800" b="1" dirty="0"/>
              <a:t>the whole input sequence</a:t>
            </a:r>
            <a:r>
              <a:rPr lang="en-US" sz="1800" dirty="0"/>
              <a:t>, i.e., look far into the future (and the past).</a:t>
            </a:r>
          </a:p>
          <a:p>
            <a:r>
              <a:rPr lang="en-US" sz="1800" dirty="0"/>
              <a:t>Combines an RNN that moves forward </a:t>
            </a:r>
            <a:br>
              <a:rPr lang="en-US" sz="1800" dirty="0"/>
            </a:br>
            <a:r>
              <a:rPr lang="en-US" sz="1800" dirty="0"/>
              <a:t>through time, beginning from the start of </a:t>
            </a:r>
            <a:br>
              <a:rPr lang="en-US" sz="1800" dirty="0"/>
            </a:br>
            <a:r>
              <a:rPr lang="en-US" sz="1800" dirty="0"/>
              <a:t>the sequence, with another RNN that </a:t>
            </a:r>
            <a:br>
              <a:rPr lang="en-US" sz="1800" dirty="0"/>
            </a:br>
            <a:r>
              <a:rPr lang="en-US" sz="1800" dirty="0"/>
              <a:t>moves backward through time.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483131" y="2113167"/>
            <a:ext cx="5727013" cy="4658299"/>
            <a:chOff x="2483131" y="2113167"/>
            <a:chExt cx="5727013" cy="46582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6876" y="2113167"/>
              <a:ext cx="3183268" cy="4658299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4182894" y="5612860"/>
              <a:ext cx="7198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4143983" y="4854102"/>
              <a:ext cx="7295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41828" y="5443583"/>
              <a:ext cx="1494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Forward RNN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83131" y="4684825"/>
              <a:ext cx="1653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Backward RNN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0664" y="3693581"/>
            <a:ext cx="3248264" cy="820053"/>
            <a:chOff x="690664" y="3693581"/>
            <a:chExt cx="3248264" cy="820053"/>
          </a:xfrm>
        </p:grpSpPr>
        <p:sp>
          <p:nvSpPr>
            <p:cNvPr id="14" name="TextBox 13"/>
            <p:cNvSpPr txBox="1"/>
            <p:nvPr/>
          </p:nvSpPr>
          <p:spPr>
            <a:xfrm>
              <a:off x="856033" y="3782351"/>
              <a:ext cx="308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This works in 1D data. </a:t>
              </a:r>
            </a:p>
            <a:p>
              <a:r>
                <a:rPr lang="en-US" dirty="0"/>
                <a:t>How do we model 2D data?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664" y="3693581"/>
              <a:ext cx="3248264" cy="820053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8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Sequence-to-Sequence Arch.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RNNs that map a variable-length sequence to another variable-length sequence.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96" y="1652605"/>
            <a:ext cx="4172544" cy="4679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287" y="2791839"/>
            <a:ext cx="2996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“context” represents a semantic summary of the input sequence and is given as input to the decoder RNN.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64212" y="3530503"/>
            <a:ext cx="10655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82566" y="1975491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 encoder/reader/input </a:t>
            </a:r>
            <a:r>
              <a:rPr lang="en-US" dirty="0"/>
              <a:t>RNN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305" y="5485053"/>
            <a:ext cx="312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decoder/writer/output 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3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little timer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439" y="1055553"/>
            <a:ext cx="8725458" cy="5276056"/>
          </a:xfrm>
        </p:spPr>
        <p:txBody>
          <a:bodyPr/>
          <a:lstStyle/>
          <a:p>
            <a:r>
              <a:rPr lang="en-US" sz="2000" dirty="0"/>
              <a:t>Consider the input-output task of timing. </a:t>
            </a:r>
          </a:p>
          <a:p>
            <a:r>
              <a:rPr lang="en-US" sz="2000" dirty="0"/>
              <a:t>The input signal has two components:</a:t>
            </a:r>
          </a:p>
          <a:p>
            <a:pPr lvl="1"/>
            <a:r>
              <a:rPr lang="en-US" sz="1800" dirty="0"/>
              <a:t>First: u1(n) is 0 most of the time, but sometimes jumps to 1.</a:t>
            </a:r>
          </a:p>
          <a:p>
            <a:pPr lvl="1"/>
            <a:r>
              <a:rPr lang="en-US" sz="1800" dirty="0"/>
              <a:t>Second: u2(n) can take values 0.1~1.0 in increments of 0.1, and assumes a new (random) of these values each time u1(n) jumps to 1. </a:t>
            </a:r>
          </a:p>
          <a:p>
            <a:r>
              <a:rPr lang="en-US" sz="2000" dirty="0"/>
              <a:t>The desired output: </a:t>
            </a:r>
          </a:p>
          <a:p>
            <a:pPr lvl="1"/>
            <a:r>
              <a:rPr lang="en-US" sz="1800" dirty="0"/>
              <a:t>Out: 0.5 for 10 x u2(n) time steps after u1(n) was 1, else is 0.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921" y="3693581"/>
            <a:ext cx="451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u1(n) gives the “go” signal for the timer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97" y="4155246"/>
            <a:ext cx="4798142" cy="1480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87B257-7D3F-2941-8F72-F9F974DB625C}"/>
              </a:ext>
            </a:extLst>
          </p:cNvPr>
          <p:cNvSpPr txBox="1"/>
          <p:nvPr/>
        </p:nvSpPr>
        <p:spPr>
          <a:xfrm>
            <a:off x="817333" y="5606195"/>
            <a:ext cx="363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u2(n) gives the desired duration.</a:t>
            </a:r>
          </a:p>
        </p:txBody>
      </p:sp>
    </p:spTree>
    <p:extLst>
      <p:ext uri="{BB962C8B-B14F-4D97-AF65-F5344CB8AC3E}">
        <p14:creationId xmlns:p14="http://schemas.microsoft.com/office/powerpoint/2010/main" val="1358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Recurrent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91" y="1037854"/>
            <a:ext cx="4270216" cy="4096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75" y="5148249"/>
            <a:ext cx="6663447" cy="12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91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One clear advantage of </a:t>
            </a:r>
            <a:r>
              <a:rPr lang="en-US" sz="1800" b="1" dirty="0"/>
              <a:t>recursive nets </a:t>
            </a:r>
            <a:r>
              <a:rPr lang="en-US" sz="1800" dirty="0"/>
              <a:t>over </a:t>
            </a:r>
            <a:r>
              <a:rPr lang="en-US" sz="1800" b="1" dirty="0"/>
              <a:t>recurrent nets </a:t>
            </a:r>
            <a:r>
              <a:rPr lang="en-US" sz="1800" dirty="0"/>
              <a:t>is that for a sequence of the same length t, the depth (measured as the number of compositions of nonlinear operations) can be drastically reduced </a:t>
            </a:r>
            <a:r>
              <a:rPr lang="en-US" sz="1800" b="1" dirty="0"/>
              <a:t>from t to O(log t), </a:t>
            </a:r>
            <a:r>
              <a:rPr lang="en-US" sz="1800" dirty="0"/>
              <a:t>which might </a:t>
            </a:r>
            <a:r>
              <a:rPr lang="en-US" sz="1800" b="1" dirty="0"/>
              <a:t>help deal with long-term dependencies</a:t>
            </a:r>
            <a:r>
              <a:rPr lang="en-US" sz="1800" dirty="0"/>
              <a:t>. </a:t>
            </a:r>
          </a:p>
          <a:p>
            <a:r>
              <a:rPr lang="en-US" sz="1800" dirty="0"/>
              <a:t>Open question: how to best structure the tree?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71" y="2661622"/>
            <a:ext cx="2722933" cy="403115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974500" y="3146464"/>
            <a:ext cx="3696510" cy="2886004"/>
            <a:chOff x="4834647" y="2865540"/>
            <a:chExt cx="3696510" cy="288600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887" y="2865540"/>
              <a:ext cx="3048270" cy="28860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34647" y="286554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Recall: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51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BBBA-D94E-4A46-AA99-1C08797F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48D4-0479-E244-977B-010140470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Feedforward </a:t>
            </a:r>
            <a:r>
              <a:rPr lang="en-US" dirty="0" err="1"/>
              <a:t>v.s</a:t>
            </a:r>
            <a:r>
              <a:rPr lang="en-US" dirty="0"/>
              <a:t>. Recurrent NN</a:t>
            </a:r>
          </a:p>
          <a:p>
            <a:r>
              <a:rPr lang="en-US" dirty="0"/>
              <a:t>A little timer network </a:t>
            </a:r>
          </a:p>
          <a:p>
            <a:r>
              <a:rPr lang="en-US" dirty="0"/>
              <a:t>Simple RNN </a:t>
            </a:r>
          </a:p>
          <a:p>
            <a:r>
              <a:rPr lang="en-US" dirty="0"/>
              <a:t>Long Short-Term Memory networks (LSTM)</a:t>
            </a:r>
          </a:p>
          <a:p>
            <a:r>
              <a:rPr lang="en-US" dirty="0"/>
              <a:t>Different design patterns of RNNs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 lecture 3/19: </a:t>
            </a:r>
          </a:p>
          <a:p>
            <a:pPr lvl="1"/>
            <a:r>
              <a:rPr lang="en-US" dirty="0"/>
              <a:t>Examples of using RNNs in computer vision tasks</a:t>
            </a:r>
          </a:p>
          <a:p>
            <a:pPr lvl="1"/>
            <a:r>
              <a:rPr lang="en-US" dirty="0"/>
              <a:t>Image Captioning HW4 </a:t>
            </a:r>
          </a:p>
        </p:txBody>
      </p:sp>
    </p:spTree>
    <p:extLst>
      <p:ext uri="{BB962C8B-B14F-4D97-AF65-F5344CB8AC3E}">
        <p14:creationId xmlns:p14="http://schemas.microsoft.com/office/powerpoint/2010/main" val="7060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little timer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439" y="1055553"/>
            <a:ext cx="8725458" cy="5276056"/>
          </a:xfrm>
        </p:spPr>
        <p:txBody>
          <a:bodyPr/>
          <a:lstStyle/>
          <a:p>
            <a:r>
              <a:rPr lang="en-US" sz="2000" dirty="0"/>
              <a:t>Consider the input-output task of timing.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58" y="1572321"/>
            <a:ext cx="4798142" cy="1480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9" y="1572321"/>
            <a:ext cx="4162137" cy="4759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5858" y="5586761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line: </a:t>
            </a:r>
            <a:r>
              <a:rPr lang="en-US"/>
              <a:t>ground-truth output.</a:t>
            </a:r>
            <a:endParaRPr lang="en-US" dirty="0"/>
          </a:p>
          <a:p>
            <a:r>
              <a:rPr lang="en-US" dirty="0"/>
              <a:t>Dotted line: network output.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40E3F-71DC-7D45-AAFD-5EBAA50122C2}"/>
              </a:ext>
            </a:extLst>
          </p:cNvPr>
          <p:cNvSpPr txBox="1"/>
          <p:nvPr/>
        </p:nvSpPr>
        <p:spPr>
          <a:xfrm>
            <a:off x="1376313" y="17910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“Go”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ADC19-8141-5048-B2BF-DFB0564A31B9}"/>
              </a:ext>
            </a:extLst>
          </p:cNvPr>
          <p:cNvSpPr txBox="1"/>
          <p:nvPr/>
        </p:nvSpPr>
        <p:spPr>
          <a:xfrm>
            <a:off x="1365021" y="30625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D2C6AF-6315-8143-82CA-442DF0C2CBFF}"/>
              </a:ext>
            </a:extLst>
          </p:cNvPr>
          <p:cNvSpPr/>
          <p:nvPr/>
        </p:nvSpPr>
        <p:spPr>
          <a:xfrm>
            <a:off x="603315" y="4675695"/>
            <a:ext cx="3337089" cy="1432874"/>
          </a:xfrm>
          <a:prstGeom prst="rect">
            <a:avLst/>
          </a:prstGeom>
          <a:solidFill>
            <a:schemeClr val="bg1"/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BA440-F9B8-ED43-A3AA-96FE2AB7FE1B}"/>
              </a:ext>
            </a:extLst>
          </p:cNvPr>
          <p:cNvSpPr/>
          <p:nvPr/>
        </p:nvSpPr>
        <p:spPr>
          <a:xfrm>
            <a:off x="4393576" y="4800218"/>
            <a:ext cx="3337089" cy="1432874"/>
          </a:xfrm>
          <a:prstGeom prst="rect">
            <a:avLst/>
          </a:prstGeom>
          <a:solidFill>
            <a:schemeClr val="bg1"/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3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little timer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439" y="1055553"/>
            <a:ext cx="8725458" cy="5276056"/>
          </a:xfrm>
        </p:spPr>
        <p:txBody>
          <a:bodyPr/>
          <a:lstStyle/>
          <a:p>
            <a:r>
              <a:rPr lang="en-US" sz="2000" dirty="0"/>
              <a:t>Consider the input-output task of timing.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58" y="1572321"/>
            <a:ext cx="4798142" cy="1480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9" y="1572321"/>
            <a:ext cx="4162137" cy="4759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5858" y="5586761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line: </a:t>
            </a:r>
            <a:r>
              <a:rPr lang="en-US"/>
              <a:t>ground-truth output.</a:t>
            </a:r>
            <a:endParaRPr lang="en-US" dirty="0"/>
          </a:p>
          <a:p>
            <a:r>
              <a:rPr lang="en-US" dirty="0"/>
              <a:t>Dotted line: network output.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40E3F-71DC-7D45-AAFD-5EBAA50122C2}"/>
              </a:ext>
            </a:extLst>
          </p:cNvPr>
          <p:cNvSpPr txBox="1"/>
          <p:nvPr/>
        </p:nvSpPr>
        <p:spPr>
          <a:xfrm>
            <a:off x="1376313" y="17910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“Go”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ADC19-8141-5048-B2BF-DFB0564A31B9}"/>
              </a:ext>
            </a:extLst>
          </p:cNvPr>
          <p:cNvSpPr txBox="1"/>
          <p:nvPr/>
        </p:nvSpPr>
        <p:spPr>
          <a:xfrm>
            <a:off x="1365021" y="30625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A5391-BEDE-224D-BAE7-70A8558378FD}"/>
              </a:ext>
            </a:extLst>
          </p:cNvPr>
          <p:cNvSpPr txBox="1"/>
          <p:nvPr/>
        </p:nvSpPr>
        <p:spPr>
          <a:xfrm>
            <a:off x="4694599" y="4374219"/>
            <a:ext cx="410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implement this, what king of property should the network have?</a:t>
            </a:r>
          </a:p>
        </p:txBody>
      </p:sp>
    </p:spTree>
    <p:extLst>
      <p:ext uri="{BB962C8B-B14F-4D97-AF65-F5344CB8AC3E}">
        <p14:creationId xmlns:p14="http://schemas.microsoft.com/office/powerpoint/2010/main" val="346836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little timer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439" y="1055553"/>
            <a:ext cx="8725458" cy="5276056"/>
          </a:xfrm>
        </p:spPr>
        <p:txBody>
          <a:bodyPr/>
          <a:lstStyle/>
          <a:p>
            <a:r>
              <a:rPr lang="en-US" sz="2000" dirty="0"/>
              <a:t>The task requires that the RNN must act as a </a:t>
            </a:r>
            <a:r>
              <a:rPr lang="en-US" sz="2000" b="1" dirty="0"/>
              <a:t>memory</a:t>
            </a:r>
            <a:r>
              <a:rPr lang="en-US" sz="2000" dirty="0"/>
              <a:t>: it has to retain information about the “go” signal for several time steps. </a:t>
            </a:r>
          </a:p>
          <a:p>
            <a:r>
              <a:rPr lang="en-US" sz="2000" dirty="0"/>
              <a:t>This is possible because the internal recurrent connections let the “go” signal “reverberate” in the internal units’ actions. </a:t>
            </a:r>
          </a:p>
          <a:p>
            <a:r>
              <a:rPr lang="en-US" sz="2000" dirty="0"/>
              <a:t>Generally, task requiring some form of </a:t>
            </a:r>
            <a:r>
              <a:rPr lang="en-US" sz="2000" b="1" dirty="0"/>
              <a:t>memory</a:t>
            </a:r>
            <a:r>
              <a:rPr lang="en-US" sz="2000" dirty="0"/>
              <a:t> are candidates for RNN modeling.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1" y="4275930"/>
            <a:ext cx="4798142" cy="14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2B86-BD46-6846-A352-EC79A324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memory is needed?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CF1C9-21AA-3147-BFE4-1F91847BE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895"/>
            <a:ext cx="9144000" cy="38942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1F900C-E7F2-C742-B4A8-F7EA97583946}"/>
              </a:ext>
            </a:extLst>
          </p:cNvPr>
          <p:cNvSpPr/>
          <p:nvPr/>
        </p:nvSpPr>
        <p:spPr>
          <a:xfrm>
            <a:off x="7511822" y="5506767"/>
            <a:ext cx="1632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Donahue et al. 2015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4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RNN.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78" y="2523741"/>
            <a:ext cx="6960243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4110" y="4649003"/>
            <a:ext cx="39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unrolled recurrent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271" y="6529525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C. Colah’s tutorial on LSTMs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8FED5F-AD50-BD4F-9734-B562CB5C7B8E}"/>
              </a:ext>
            </a:extLst>
          </p:cNvPr>
          <p:cNvSpPr/>
          <p:nvPr/>
        </p:nvSpPr>
        <p:spPr>
          <a:xfrm>
            <a:off x="2751909" y="2325189"/>
            <a:ext cx="5704114" cy="2838994"/>
          </a:xfrm>
          <a:prstGeom prst="rect">
            <a:avLst/>
          </a:prstGeom>
          <a:solidFill>
            <a:schemeClr val="bg1"/>
          </a:solidFill>
          <a:ln w="444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6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71" y="164931"/>
            <a:ext cx="8725458" cy="692706"/>
          </a:xfrm>
        </p:spPr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271" y="1055553"/>
            <a:ext cx="8725458" cy="5276056"/>
          </a:xfrm>
        </p:spPr>
        <p:txBody>
          <a:bodyPr/>
          <a:lstStyle/>
          <a:p>
            <a:r>
              <a:rPr lang="en-US" dirty="0"/>
              <a:t>A simple RNN.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78" y="2523741"/>
            <a:ext cx="6960243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4110" y="4649003"/>
            <a:ext cx="39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unrolled recurrent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271" y="6529525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C. Colah’s tutorial on LSTMs</a:t>
            </a:r>
          </a:p>
        </p:txBody>
      </p:sp>
    </p:spTree>
    <p:extLst>
      <p:ext uri="{BB962C8B-B14F-4D97-AF65-F5344CB8AC3E}">
        <p14:creationId xmlns:p14="http://schemas.microsoft.com/office/powerpoint/2010/main" val="935830278"/>
      </p:ext>
    </p:extLst>
  </p:cSld>
  <p:clrMapOvr>
    <a:masterClrMapping/>
  </p:clrMapOvr>
</p:sld>
</file>

<file path=ppt/theme/theme1.xml><?xml version="1.0" encoding="utf-8"?>
<a:theme xmlns:a="http://schemas.openxmlformats.org/drawingml/2006/main" name="JJ Simple 1">
  <a:themeElements>
    <a:clrScheme name="JJ Simple Colors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1A9B"/>
      </a:accent1>
      <a:accent2>
        <a:srgbClr val="D8AC21"/>
      </a:accent2>
      <a:accent3>
        <a:srgbClr val="FF0000"/>
      </a:accent3>
      <a:accent4>
        <a:srgbClr val="31FF28"/>
      </a:accent4>
      <a:accent5>
        <a:srgbClr val="4BACC6"/>
      </a:accent5>
      <a:accent6>
        <a:srgbClr val="F79646"/>
      </a:accent6>
      <a:hlink>
        <a:srgbClr val="00007B"/>
      </a:hlink>
      <a:folHlink>
        <a:srgbClr val="000065"/>
      </a:folHlink>
    </a:clrScheme>
    <a:fontScheme name="JJ Simple Fonts 1">
      <a:majorFont>
        <a:latin typeface="Franklin Gothic Medium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chemeClr val="accent3"/>
          </a:solidFill>
        </a:ln>
        <a:effectLst>
          <a:outerShdw blurRad="40005" dist="22987" dir="5400000" algn="tl" rotWithShape="0">
            <a:srgbClr val="000000">
              <a:alpha val="35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_0921_lstm" id="{C65599F0-845B-824A-9292-40BBA96F84F2}" vid="{DF738FCF-5960-6843-AE93-5F91F549DA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</Template>
  <TotalTime>5168</TotalTime>
  <Words>1462</Words>
  <Application>Microsoft Macintosh PowerPoint</Application>
  <PresentationFormat>On-screen Show (4:3)</PresentationFormat>
  <Paragraphs>217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Franklin Gothic Medium</vt:lpstr>
      <vt:lpstr>Helvetica</vt:lpstr>
      <vt:lpstr>Tahoma</vt:lpstr>
      <vt:lpstr>Times New Roman</vt:lpstr>
      <vt:lpstr>JJ Simple 1</vt:lpstr>
      <vt:lpstr>Recurrent Neural Networks</vt:lpstr>
      <vt:lpstr>Feedforward v.s. Recurrent NN</vt:lpstr>
      <vt:lpstr>Example: A little timer network</vt:lpstr>
      <vt:lpstr>Example: A little timer network</vt:lpstr>
      <vt:lpstr>Example: A little timer network</vt:lpstr>
      <vt:lpstr>Example: A little timer network</vt:lpstr>
      <vt:lpstr>Where memory is needed? </vt:lpstr>
      <vt:lpstr>Recurrent Neural Networks</vt:lpstr>
      <vt:lpstr>Recurrent Neural Networks</vt:lpstr>
      <vt:lpstr>Recurrent Neural Networks</vt:lpstr>
      <vt:lpstr>Recurrent Neural Networks</vt:lpstr>
      <vt:lpstr>Long Short Term Memory networks (LSTM)</vt:lpstr>
      <vt:lpstr>The Core Idea Behind LSTMs</vt:lpstr>
      <vt:lpstr>Step-by-Step LSTM Walk Through</vt:lpstr>
      <vt:lpstr>Step-by-Step LSTM Walk Through</vt:lpstr>
      <vt:lpstr>Step-by-Step LSTM Walk Through</vt:lpstr>
      <vt:lpstr>Step-by-Step LSTM Walk Through</vt:lpstr>
      <vt:lpstr>Long Short Term Memory networks (LSTM)</vt:lpstr>
      <vt:lpstr>Variants on LSTMs</vt:lpstr>
      <vt:lpstr>Cool demo</vt:lpstr>
      <vt:lpstr>Design Patterns of RNNs</vt:lpstr>
      <vt:lpstr>Design Patterns of RNNs</vt:lpstr>
      <vt:lpstr>Design Patterns of RNNs</vt:lpstr>
      <vt:lpstr>Design Patterns of RNNs</vt:lpstr>
      <vt:lpstr>Design Patterns of RNNs</vt:lpstr>
      <vt:lpstr>Design Patterns of RNNs</vt:lpstr>
      <vt:lpstr>Design Patterns of RNNs</vt:lpstr>
      <vt:lpstr>Bidirectional RNNs</vt:lpstr>
      <vt:lpstr>Encoder-Decoder Sequence-to-Sequence Arch.</vt:lpstr>
      <vt:lpstr>Deep Recurrent Networks</vt:lpstr>
      <vt:lpstr>Recursive Neural Networks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298/578 Deep Learning and Graphical Models</dc:title>
  <dc:creator>Xu, Chenliang</dc:creator>
  <cp:lastModifiedBy>Xu, Chenliang</cp:lastModifiedBy>
  <cp:revision>395</cp:revision>
  <cp:lastPrinted>2017-02-01T18:49:03Z</cp:lastPrinted>
  <dcterms:created xsi:type="dcterms:W3CDTF">2017-01-16T14:45:03Z</dcterms:created>
  <dcterms:modified xsi:type="dcterms:W3CDTF">2019-03-05T17:21:42Z</dcterms:modified>
</cp:coreProperties>
</file>